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Default Extension="xx&amp;_nc_gid=1H6nrTqRu46P2LntC4D7TA&amp;_nc_ss=7b2a8&amp;oh=00_AQOkauZE6I7O0v87tbtgFJiCw2wkcGjsPhvpNm1kYCd5cA&amp;oe=6AC34CB5" ContentType="image/jpeg"/>
  <Default Extension="xx&amp;_nc_gid=48ivrVh8MC9ksMMm0pRI2A&amp;_nc_ss=7b2a8&amp;oh=00_AQNxwx_dUz1daBxcq7FfcEdDM3DwhUlZ-YYMhppxkml5TA&amp;oe=6AC35331" ContentType="image/jpeg"/>
  <Default Extension="xx&amp;_nc_gid=GdTFENDaf8KiGqNou_8mFA&amp;_nc_ss=7b2a8&amp;oh=00_AQO1oC8xOExbIHFME2oWLDOwmoJm5u-h-rv6kQe8sYFd4A&amp;oe=6AC34925" ContentType="image/jpeg"/>
  <Default Extension="xx&amp;_nc_gid=IFYOonTG1HNOXUxAE8JABg&amp;_nc_ss=7b2a8&amp;oh=00_AQNQZACSxOMuHA7nu_fAXZNtwBF_3Z1INYok77j5-qQuXw&amp;oe=6AC3380A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8" r:id="rId5"/>
    <p:sldId id="296" r:id="rId6"/>
    <p:sldId id="298" r:id="rId7"/>
    <p:sldId id="297" r:id="rId8"/>
    <p:sldId id="299" r:id="rId9"/>
    <p:sldId id="311" r:id="rId10"/>
    <p:sldId id="287" r:id="rId11"/>
    <p:sldId id="286" r:id="rId12"/>
    <p:sldId id="269" r:id="rId13"/>
    <p:sldId id="310" r:id="rId14"/>
    <p:sldId id="268" r:id="rId15"/>
    <p:sldId id="309" r:id="rId16"/>
    <p:sldId id="281" r:id="rId17"/>
    <p:sldId id="308" r:id="rId18"/>
    <p:sldId id="282" r:id="rId19"/>
    <p:sldId id="283" r:id="rId20"/>
    <p:sldId id="260" r:id="rId21"/>
    <p:sldId id="300" r:id="rId22"/>
    <p:sldId id="301" r:id="rId23"/>
    <p:sldId id="302" r:id="rId24"/>
    <p:sldId id="304" r:id="rId25"/>
    <p:sldId id="305" r:id="rId26"/>
    <p:sldId id="276" r:id="rId27"/>
    <p:sldId id="284" r:id="rId28"/>
    <p:sldId id="278" r:id="rId29"/>
    <p:sldId id="280" r:id="rId30"/>
    <p:sldId id="264" r:id="rId31"/>
  </p:sldIdLst>
  <p:sldSz cx="9144000" cy="5143500" type="screen16x9"/>
  <p:notesSz cx="6797675" cy="9928225"/>
  <p:custDataLst>
    <p:tags r:id="rId34"/>
  </p:custDataLst>
  <p:defaultTextStyle>
    <a:defPPr>
      <a:defRPr lang="en-US"/>
    </a:defPPr>
    <a:lvl1pPr marL="0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56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83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11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39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67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94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23" algn="l" defTabSz="9142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691B"/>
    <a:srgbClr val="002147"/>
    <a:srgbClr val="021E42"/>
    <a:srgbClr val="2D0032"/>
    <a:srgbClr val="FFB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86410" autoAdjust="0"/>
  </p:normalViewPr>
  <p:slideViewPr>
    <p:cSldViewPr>
      <p:cViewPr>
        <p:scale>
          <a:sx n="66" d="100"/>
          <a:sy n="66" d="100"/>
        </p:scale>
        <p:origin x="1568" y="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56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9695D-5541-4101-9263-982A5DF29015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10DAF-8FFD-49B5-85F4-ABC4E866F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260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6BCC6B-FBFB-4DA3-8F77-CCCA17B06474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B1F97-2C7D-4736-9484-40C6DDE3B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010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7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6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83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11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9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67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94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23" algn="l" defTabSz="9142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B1F97-2C7D-4736-9484-40C6DDE3B8F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738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B1F97-2C7D-4736-9484-40C6DDE3B8F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08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in Blue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006268" y="1851670"/>
            <a:ext cx="4886212" cy="204060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050" b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B59B4-6A3E-FF5E-A687-925CE310C189}"/>
              </a:ext>
            </a:extLst>
          </p:cNvPr>
          <p:cNvSpPr/>
          <p:nvPr userDrawn="1"/>
        </p:nvSpPr>
        <p:spPr>
          <a:xfrm>
            <a:off x="2" y="4734000"/>
            <a:ext cx="2323860" cy="42639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34E2C28-C0C9-D911-570F-9D1FBBB34D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23862" y="4734215"/>
            <a:ext cx="6820138" cy="426395"/>
          </a:xfrm>
          <a:prstGeom prst="rect">
            <a:avLst/>
          </a:prstGeom>
          <a:solidFill>
            <a:srgbClr val="021E42"/>
          </a:solidFill>
        </p:spPr>
        <p:txBody>
          <a:bodyPr/>
          <a:lstStyle>
            <a:lvl1pPr marL="60325" indent="0">
              <a:lnSpc>
                <a:spcPct val="100000"/>
              </a:lnSpc>
              <a:spcBef>
                <a:spcPts val="0"/>
              </a:spcBef>
              <a:buNone/>
              <a:tabLst>
                <a:tab pos="1706563" algn="l"/>
              </a:tabLst>
              <a:defRPr lang="en-US" b="1" dirty="0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Name and contact</a:t>
            </a:r>
          </a:p>
        </p:txBody>
      </p:sp>
      <p:pic>
        <p:nvPicPr>
          <p:cNvPr id="3" name="Picture 2" descr="Centre for Teaching and Learning, University of Oxford">
            <a:extLst>
              <a:ext uri="{FF2B5EF4-FFF2-40B4-BE49-F238E27FC236}">
                <a16:creationId xmlns:a16="http://schemas.microsoft.com/office/drawing/2014/main" id="{0FD93F43-FAB0-E6D8-E9B3-D3CB882427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8"/>
          <a:stretch/>
        </p:blipFill>
        <p:spPr>
          <a:xfrm>
            <a:off x="395536" y="267494"/>
            <a:ext cx="1099255" cy="10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32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lain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E077304-6788-64B8-EE1F-F8B787E55A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23862" y="4734000"/>
            <a:ext cx="6820138" cy="426395"/>
          </a:xfrm>
          <a:prstGeom prst="rect">
            <a:avLst/>
          </a:prstGeom>
          <a:solidFill>
            <a:srgbClr val="021E42"/>
          </a:solidFill>
        </p:spPr>
        <p:txBody>
          <a:bodyPr/>
          <a:lstStyle>
            <a:lvl1pPr marL="60325" indent="0">
              <a:lnSpc>
                <a:spcPct val="100000"/>
              </a:lnSpc>
              <a:spcBef>
                <a:spcPts val="0"/>
              </a:spcBef>
              <a:buNone/>
              <a:tabLst>
                <a:tab pos="1706563" algn="l"/>
              </a:tabLs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and contact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006268" y="1851670"/>
            <a:ext cx="4886212" cy="2040607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050" b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BAA2E8-2DF6-D013-82F7-38942EFBDCE8}"/>
              </a:ext>
            </a:extLst>
          </p:cNvPr>
          <p:cNvSpPr/>
          <p:nvPr userDrawn="1"/>
        </p:nvSpPr>
        <p:spPr>
          <a:xfrm>
            <a:off x="2" y="4734000"/>
            <a:ext cx="2323860" cy="42639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entre for Teaching and Learning, University of Oxford">
            <a:extLst>
              <a:ext uri="{FF2B5EF4-FFF2-40B4-BE49-F238E27FC236}">
                <a16:creationId xmlns:a16="http://schemas.microsoft.com/office/drawing/2014/main" id="{B9495FE7-BE01-ACEB-DB6F-EF72F5503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8"/>
          <a:stretch/>
        </p:blipFill>
        <p:spPr>
          <a:xfrm>
            <a:off x="395536" y="267494"/>
            <a:ext cx="1099255" cy="10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4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30C34-FC73-4C3E-AD0B-D9BD25CB4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3457" r="3926"/>
          <a:stretch/>
        </p:blipFill>
        <p:spPr>
          <a:xfrm>
            <a:off x="0" y="-1"/>
            <a:ext cx="9143998" cy="4965701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E18C9C7-3653-44A1-BFF4-A2F54FA8C00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90970" y="1995686"/>
            <a:ext cx="5153029" cy="2030951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067944" y="2067690"/>
            <a:ext cx="4839332" cy="187220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4050" b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/>
              <a:t>End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E72879-0DE5-483B-A360-BA150EA9F5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717105"/>
            <a:ext cx="9143999" cy="426395"/>
          </a:xfrm>
          <a:prstGeom prst="rect">
            <a:avLst/>
          </a:prstGeom>
          <a:solidFill>
            <a:srgbClr val="021E42"/>
          </a:solidFill>
        </p:spPr>
        <p:txBody>
          <a:bodyPr/>
          <a:lstStyle>
            <a:lvl1pPr marL="194310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Link to next step</a:t>
            </a:r>
          </a:p>
        </p:txBody>
      </p:sp>
      <p:pic>
        <p:nvPicPr>
          <p:cNvPr id="9" name="Picture 8" descr="Centre for Teaching and Learning, University of Oxford">
            <a:extLst>
              <a:ext uri="{FF2B5EF4-FFF2-40B4-BE49-F238E27FC236}">
                <a16:creationId xmlns:a16="http://schemas.microsoft.com/office/drawing/2014/main" id="{4F81459D-8660-260E-9634-5FA811DC5D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8"/>
          <a:stretch/>
        </p:blipFill>
        <p:spPr>
          <a:xfrm>
            <a:off x="395536" y="267494"/>
            <a:ext cx="1099255" cy="10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95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with image (blue)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79912" y="1995686"/>
            <a:ext cx="4824537" cy="9806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3E0FA1-599F-4FE0-97B9-19FC36686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55776" y="1995488"/>
            <a:ext cx="1079500" cy="980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Icon or picture</a:t>
            </a:r>
          </a:p>
        </p:txBody>
      </p:sp>
    </p:spTree>
    <p:extLst>
      <p:ext uri="{BB962C8B-B14F-4D97-AF65-F5344CB8AC3E}">
        <p14:creationId xmlns:p14="http://schemas.microsoft.com/office/powerpoint/2010/main" val="48838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with image (whit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51920" y="1995488"/>
            <a:ext cx="4784959" cy="102155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l">
              <a:defRPr sz="4000" b="1" cap="none" baseline="0">
                <a:solidFill>
                  <a:srgbClr val="002147"/>
                </a:solidFill>
              </a:defRPr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57BB1BC-37FA-47EA-A26A-0EEFD3BB8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555776" y="1995488"/>
            <a:ext cx="1079500" cy="9806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GB" sz="18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Icon or picture</a:t>
            </a:r>
          </a:p>
        </p:txBody>
      </p:sp>
    </p:spTree>
    <p:extLst>
      <p:ext uri="{BB962C8B-B14F-4D97-AF65-F5344CB8AC3E}">
        <p14:creationId xmlns:p14="http://schemas.microsoft.com/office/powerpoint/2010/main" val="1807027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for single text lin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7AA3-EDC9-4460-9F7B-8CFB96F6C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35896" y="1131590"/>
            <a:ext cx="4752528" cy="2880320"/>
          </a:xfrm>
          <a:prstGeom prst="rect">
            <a:avLst/>
          </a:prstGeom>
        </p:spPr>
        <p:txBody>
          <a:bodyPr anchor="ctr" anchorCtr="0"/>
          <a:lstStyle>
            <a:lvl1pPr>
              <a:defRPr sz="3000"/>
            </a:lvl1pPr>
          </a:lstStyle>
          <a:p>
            <a:r>
              <a:rPr lang="en-US" dirty="0"/>
              <a:t>Insert text (single paragraph - functions as title)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30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nly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806473"/>
            <a:ext cx="9144000" cy="337027"/>
          </a:xfrm>
          <a:prstGeom prst="rect">
            <a:avLst/>
          </a:prstGeom>
          <a:solidFill>
            <a:srgbClr val="021E42"/>
          </a:solidFill>
        </p:spPr>
        <p:txBody>
          <a:bodyPr>
            <a:noAutofit/>
          </a:bodyPr>
          <a:lstStyle>
            <a:lvl1pPr marL="3314700" indent="0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D61EF-1A36-49AF-9A4B-D12F746FE9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9872" y="771550"/>
            <a:ext cx="5328592" cy="3327618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dirty="0"/>
              <a:t>Click here to edit text (new lines function as bullets)</a:t>
            </a:r>
          </a:p>
        </p:txBody>
      </p:sp>
    </p:spTree>
    <p:extLst>
      <p:ext uri="{BB962C8B-B14F-4D97-AF65-F5344CB8AC3E}">
        <p14:creationId xmlns:p14="http://schemas.microsoft.com/office/powerpoint/2010/main" val="5249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hidd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64038"/>
            <a:ext cx="9144000" cy="365760"/>
          </a:xfrm>
          <a:prstGeom prst="rect">
            <a:avLst/>
          </a:prstGeom>
          <a:solidFill>
            <a:srgbClr val="002147"/>
          </a:solidFill>
        </p:spPr>
        <p:txBody>
          <a:bodyPr>
            <a:noAutofit/>
          </a:bodyPr>
          <a:lstStyle>
            <a:lvl1pPr marL="3316288" indent="0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Hidden 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D61EF-1A36-49AF-9A4B-D12F746FE9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9872" y="771550"/>
            <a:ext cx="5328592" cy="3456384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dirty="0"/>
              <a:t>Click here to edit text (multiple lines function as bullets)</a:t>
            </a:r>
          </a:p>
        </p:txBody>
      </p:sp>
    </p:spTree>
    <p:extLst>
      <p:ext uri="{BB962C8B-B14F-4D97-AF65-F5344CB8AC3E}">
        <p14:creationId xmlns:p14="http://schemas.microsoft.com/office/powerpoint/2010/main" val="150656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803102"/>
            <a:ext cx="9144000" cy="340397"/>
          </a:xfrm>
          <a:prstGeom prst="rect">
            <a:avLst/>
          </a:prstGeom>
          <a:solidFill>
            <a:srgbClr val="021E42"/>
          </a:solidFill>
        </p:spPr>
        <p:txBody>
          <a:bodyPr>
            <a:noAutofit/>
          </a:bodyPr>
          <a:lstStyle>
            <a:lvl1pPr marL="3316288" indent="0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attribution (works as title)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D61EF-1A36-49AF-9A4B-D12F746FE9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9872" y="771550"/>
            <a:ext cx="5328592" cy="3327618"/>
          </a:xfrm>
          <a:prstGeom prst="rect">
            <a:avLst/>
          </a:prstGeom>
        </p:spPr>
        <p:txBody>
          <a:bodyPr anchor="ctr" anchorCtr="0"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US" dirty="0"/>
              <a:t>Quote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2A76D5-806C-4414-B201-4490AF7A8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496" y="-20538"/>
            <a:ext cx="1947624" cy="194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83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for image or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4803102"/>
            <a:ext cx="9144000" cy="340397"/>
          </a:xfrm>
          <a:prstGeom prst="rect">
            <a:avLst/>
          </a:prstGeom>
          <a:solidFill>
            <a:srgbClr val="021E42"/>
          </a:solidFill>
        </p:spPr>
        <p:txBody>
          <a:bodyPr>
            <a:noAutofit/>
          </a:bodyPr>
          <a:lstStyle>
            <a:lvl1pPr marL="0" indent="0" algn="ctr">
              <a:tabLst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87849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dden title for image or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75055"/>
            <a:ext cx="9144000" cy="365760"/>
          </a:xfrm>
          <a:prstGeom prst="rect">
            <a:avLst/>
          </a:prstGeom>
          <a:solidFill>
            <a:srgbClr val="002147"/>
          </a:solidFill>
        </p:spPr>
        <p:txBody>
          <a:bodyPr>
            <a:noAutofit/>
          </a:bodyPr>
          <a:lstStyle>
            <a:lvl1pPr marL="0" indent="0" algn="ctr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Hidden slide title</a:t>
            </a:r>
          </a:p>
        </p:txBody>
      </p:sp>
    </p:spTree>
    <p:extLst>
      <p:ext uri="{BB962C8B-B14F-4D97-AF65-F5344CB8AC3E}">
        <p14:creationId xmlns:p14="http://schemas.microsoft.com/office/powerpoint/2010/main" val="3121997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bar tit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3491880" cy="5143499"/>
          </a:xfrm>
          <a:prstGeom prst="rect">
            <a:avLst/>
          </a:prstGeom>
          <a:solidFill>
            <a:srgbClr val="021E42"/>
          </a:solidFill>
        </p:spPr>
        <p:txBody>
          <a:bodyPr lIns="360000" tIns="504000" rIns="360000" bIns="180000">
            <a:noAutofit/>
          </a:bodyPr>
          <a:lstStyle>
            <a:lvl1pPr marL="0" indent="0">
              <a:defRPr lang="en-US" dirty="0">
                <a:solidFill>
                  <a:srgbClr val="F2F2F2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D61EF-1A36-49AF-9A4B-D12F746FE9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39952" y="483518"/>
            <a:ext cx="4464496" cy="4176464"/>
          </a:xfrm>
          <a:prstGeom prst="rect">
            <a:avLst/>
          </a:prstGeom>
        </p:spPr>
        <p:txBody>
          <a:bodyPr lIns="72000" anchor="t" anchorCtr="0"/>
          <a:lstStyle>
            <a:lvl1pPr marL="0" indent="0">
              <a:buFontTx/>
              <a:buNone/>
              <a:defRPr sz="2800">
                <a:solidFill>
                  <a:srgbClr val="002147"/>
                </a:solidFill>
              </a:defRPr>
            </a:lvl1pPr>
          </a:lstStyle>
          <a:p>
            <a:pPr lvl="0"/>
            <a:r>
              <a:rPr lang="en-US" dirty="0"/>
              <a:t>Click here to edit text</a:t>
            </a:r>
          </a:p>
        </p:txBody>
      </p:sp>
    </p:spTree>
    <p:extLst>
      <p:ext uri="{BB962C8B-B14F-4D97-AF65-F5344CB8AC3E}">
        <p14:creationId xmlns:p14="http://schemas.microsoft.com/office/powerpoint/2010/main" val="3459088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bar title with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3491880" cy="5143500"/>
          </a:xfrm>
          <a:prstGeom prst="rect">
            <a:avLst/>
          </a:prstGeom>
          <a:solidFill>
            <a:srgbClr val="021E42"/>
          </a:solidFill>
        </p:spPr>
        <p:txBody>
          <a:bodyPr lIns="360000" tIns="504000" rIns="360000" bIns="18000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299730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, Objects and Hidd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58F7C37-2B50-49CD-83FC-80A26B42AB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135275"/>
            <a:ext cx="9144000" cy="365760"/>
          </a:xfrm>
          <a:prstGeom prst="rect">
            <a:avLst/>
          </a:prstGeom>
          <a:solidFill>
            <a:srgbClr val="002147"/>
          </a:solidFill>
        </p:spPr>
        <p:txBody>
          <a:bodyPr>
            <a:noAutofit/>
          </a:bodyPr>
          <a:lstStyle>
            <a:lvl1pPr marL="3316288" indent="0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Hidden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32F8B-47F0-4C3C-8107-4812A2D3C93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627784" y="754958"/>
            <a:ext cx="6120929" cy="36169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106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ditional title and bullets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2D4CC-714E-4E8E-8081-DED8B423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74638"/>
            <a:ext cx="646363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641" rtl="0" eaLnBrk="1" latinLnBrk="0" hangingPunct="1">
              <a:spcBef>
                <a:spcPct val="0"/>
              </a:spcBef>
              <a:buNone/>
              <a:defRPr sz="4000" b="0" kern="1200">
                <a:solidFill>
                  <a:srgbClr val="002147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4C05E-1851-48BA-B81F-7FA90B854F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51720" y="1491630"/>
            <a:ext cx="646363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56" indent="-257156" algn="l" defTabSz="685641" rtl="0" eaLnBrk="1" latinLnBrk="0" hangingPunct="1">
              <a:lnSpc>
                <a:spcPct val="120000"/>
              </a:lnSpc>
              <a:spcBef>
                <a:spcPct val="20000"/>
              </a:spcBef>
              <a:buSzPct val="120000"/>
              <a:buFont typeface="Wingdings" panose="05000000000000000000" pitchFamily="2" charset="2"/>
              <a:buChar char="§"/>
              <a:defRPr sz="2400" kern="1200">
                <a:solidFill>
                  <a:srgbClr val="002147"/>
                </a:solidFill>
                <a:latin typeface="+mn-lt"/>
                <a:ea typeface="+mn-ea"/>
                <a:cs typeface="+mn-cs"/>
              </a:defRPr>
            </a:lvl1pPr>
            <a:lvl2pPr marL="599975" indent="-257156" algn="l" defTabSz="685641" rtl="0" eaLnBrk="1" latinLnBrk="0" hangingPunct="1">
              <a:lnSpc>
                <a:spcPct val="114000"/>
              </a:lnSpc>
              <a:spcBef>
                <a:spcPct val="20000"/>
              </a:spcBef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 sz="1800" kern="1200">
                <a:solidFill>
                  <a:srgbClr val="002147"/>
                </a:solidFill>
                <a:latin typeface="+mn-lt"/>
                <a:ea typeface="+mn-ea"/>
                <a:cs typeface="+mn-cs"/>
              </a:defRPr>
            </a:lvl2pPr>
            <a:lvl3pPr marL="899938" indent="-214298" algn="l" defTabSz="685641" rtl="0" eaLnBrk="1" latinLnBrk="0" hangingPunct="1">
              <a:spcBef>
                <a:spcPct val="20000"/>
              </a:spcBef>
              <a:buClr>
                <a:srgbClr val="002147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rgbClr val="002147"/>
                </a:solidFill>
                <a:latin typeface="+mn-lt"/>
                <a:ea typeface="+mn-ea"/>
                <a:cs typeface="+mn-cs"/>
              </a:defRPr>
            </a:lvl3pPr>
            <a:lvl4pPr marL="1242757" indent="-214298" algn="l" defTabSz="6856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147"/>
                </a:solidFill>
                <a:latin typeface="+mn-lt"/>
                <a:ea typeface="+mn-ea"/>
                <a:cs typeface="+mn-cs"/>
              </a:defRPr>
            </a:lvl4pPr>
            <a:lvl5pPr marL="1585769" indent="-214298" algn="l" defTabSz="6856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02147"/>
                </a:solidFill>
                <a:latin typeface="+mn-lt"/>
                <a:ea typeface="+mn-ea"/>
                <a:cs typeface="+mn-cs"/>
              </a:defRPr>
            </a:lvl5pPr>
            <a:lvl6pPr marL="1885511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331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152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3974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5477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ditional title and bullets with logo (Blue)">
    <p:bg>
      <p:bgPr>
        <a:solidFill>
          <a:srgbClr val="0021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2D4CC-714E-4E8E-8081-DED8B4235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274638"/>
            <a:ext cx="646363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641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bg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4C05E-1851-48BA-B81F-7FA90B854F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51720" y="1491630"/>
            <a:ext cx="646363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56" indent="-257156" algn="l" defTabSz="685641" rtl="0" eaLnBrk="1" latinLnBrk="0" hangingPunct="1">
              <a:lnSpc>
                <a:spcPct val="120000"/>
              </a:lnSpc>
              <a:spcBef>
                <a:spcPct val="20000"/>
              </a:spcBef>
              <a:buSzPct val="120000"/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99975" indent="-257156" algn="l" defTabSz="685641" rtl="0" eaLnBrk="1" latinLnBrk="0" hangingPunct="1">
              <a:lnSpc>
                <a:spcPct val="114000"/>
              </a:lnSpc>
              <a:spcBef>
                <a:spcPct val="20000"/>
              </a:spcBef>
              <a:buClr>
                <a:srgbClr val="FFB414"/>
              </a:buClr>
              <a:buSzPct val="120000"/>
              <a:buFont typeface="Courier New" panose="02070309020205020404" pitchFamily="49" charset="0"/>
              <a:buChar char="o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99938" indent="-214298" algn="l" defTabSz="685641" rtl="0" eaLnBrk="1" latinLnBrk="0" hangingPunct="1">
              <a:spcBef>
                <a:spcPct val="20000"/>
              </a:spcBef>
              <a:buClr>
                <a:srgbClr val="002147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42757" indent="-214298" algn="l" defTabSz="6856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85769" indent="-214298" algn="l" defTabSz="68564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511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331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152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3974" indent="-171411" algn="l" defTabSz="68564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70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28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25" r:id="rId2"/>
    <p:sldLayoutId id="2147483726" r:id="rId3"/>
    <p:sldLayoutId id="2147483651" r:id="rId4"/>
    <p:sldLayoutId id="2147483679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7" r:id="rId15"/>
    <p:sldLayoutId id="2147483728" r:id="rId16"/>
  </p:sldLayoutIdLst>
  <p:hf hdr="0" ftr="0" dt="0"/>
  <p:txStyles>
    <p:titleStyle>
      <a:lvl1pPr algn="l" defTabSz="685641" rtl="0" eaLnBrk="1" latinLnBrk="0" hangingPunct="1">
        <a:spcBef>
          <a:spcPct val="0"/>
        </a:spcBef>
        <a:buNone/>
        <a:defRPr sz="4000" b="0" kern="1200">
          <a:solidFill>
            <a:srgbClr val="002147"/>
          </a:solidFill>
          <a:latin typeface="+mn-lt"/>
          <a:ea typeface="+mj-ea"/>
          <a:cs typeface="Times New Roman" panose="02020603050405020304" pitchFamily="18" charset="0"/>
        </a:defRPr>
      </a:lvl1pPr>
    </p:titleStyle>
    <p:bodyStyle>
      <a:lvl1pPr marL="257156" indent="-257156" algn="l" defTabSz="685641" rtl="0" eaLnBrk="1" latinLnBrk="0" hangingPunct="1">
        <a:lnSpc>
          <a:spcPct val="120000"/>
        </a:lnSpc>
        <a:spcBef>
          <a:spcPct val="20000"/>
        </a:spcBef>
        <a:buSzPct val="120000"/>
        <a:buFont typeface="Wingdings" panose="05000000000000000000" pitchFamily="2" charset="2"/>
        <a:buChar char="§"/>
        <a:defRPr sz="2400" kern="1200">
          <a:solidFill>
            <a:srgbClr val="002147"/>
          </a:solidFill>
          <a:latin typeface="+mn-lt"/>
          <a:ea typeface="+mn-ea"/>
          <a:cs typeface="+mn-cs"/>
        </a:defRPr>
      </a:lvl1pPr>
      <a:lvl2pPr marL="599975" indent="-257156" algn="l" defTabSz="685641" rtl="0" eaLnBrk="1" latinLnBrk="0" hangingPunct="1">
        <a:lnSpc>
          <a:spcPct val="114000"/>
        </a:lnSpc>
        <a:spcBef>
          <a:spcPct val="20000"/>
        </a:spcBef>
        <a:buClr>
          <a:srgbClr val="FFB414"/>
        </a:buClr>
        <a:buSzPct val="120000"/>
        <a:buFont typeface="Courier New" panose="02070309020205020404" pitchFamily="49" charset="0"/>
        <a:buChar char="o"/>
        <a:defRPr sz="1800" kern="1200">
          <a:solidFill>
            <a:srgbClr val="002147"/>
          </a:solidFill>
          <a:latin typeface="+mn-lt"/>
          <a:ea typeface="+mn-ea"/>
          <a:cs typeface="+mn-cs"/>
        </a:defRPr>
      </a:lvl2pPr>
      <a:lvl3pPr marL="899938" indent="-214298" algn="l" defTabSz="685641" rtl="0" eaLnBrk="1" latinLnBrk="0" hangingPunct="1">
        <a:spcBef>
          <a:spcPct val="20000"/>
        </a:spcBef>
        <a:buClr>
          <a:srgbClr val="002147"/>
        </a:buClr>
        <a:buSzPct val="120000"/>
        <a:buFont typeface="Arial" panose="020B0604020202020204" pitchFamily="34" charset="0"/>
        <a:buChar char="•"/>
        <a:defRPr sz="1600" kern="1200">
          <a:solidFill>
            <a:srgbClr val="002147"/>
          </a:solidFill>
          <a:latin typeface="+mn-lt"/>
          <a:ea typeface="+mn-ea"/>
          <a:cs typeface="+mn-cs"/>
        </a:defRPr>
      </a:lvl3pPr>
      <a:lvl4pPr marL="1242757" indent="-214298" algn="l" defTabSz="68564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002147"/>
          </a:solidFill>
          <a:latin typeface="+mn-lt"/>
          <a:ea typeface="+mn-ea"/>
          <a:cs typeface="+mn-cs"/>
        </a:defRPr>
      </a:lvl4pPr>
      <a:lvl5pPr marL="1585769" indent="-214298" algn="l" defTabSz="685641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rgbClr val="002147"/>
          </a:solidFill>
          <a:latin typeface="+mn-lt"/>
          <a:ea typeface="+mn-ea"/>
          <a:cs typeface="+mn-cs"/>
        </a:defRPr>
      </a:lvl5pPr>
      <a:lvl6pPr marL="1885511" indent="-171411" algn="l" defTabSz="6856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331" indent="-171411" algn="l" defTabSz="6856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152" indent="-171411" algn="l" defTabSz="6856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974" indent="-171411" algn="l" defTabSz="68564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8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41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60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81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103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922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741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60" algn="l" defTabSz="68564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xx&amp;_nc_gid=48ivrVh8MC9ksMMm0pRI2A&amp;_nc_ss=7b2a8&amp;oh=00_AQNxwx_dUz1daBxcq7FfcEdDM3DwhUlZ-YYMhppxkml5TA&amp;oe=6AC35331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xx&amp;_nc_gid=1H6nrTqRu46P2LntC4D7TA&amp;_nc_ss=7b2a8&amp;oh=00_AQOkauZE6I7O0v87tbtgFJiCw2wkcGjsPhvpNm1kYCd5cA&amp;oe=6AC34CB5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xx&amp;_nc_gid=GdTFENDaf8KiGqNou_8mFA&amp;_nc_ss=7b2a8&amp;oh=00_AQO1oC8xOExbIHFME2oWLDOwmoJm5u-h-rv6kQe8sYFd4A&amp;oe=6AC34925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EO4TcTk7pbY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xx&amp;_nc_gid=IFYOonTG1HNOXUxAE8JABg&amp;_nc_ss=7b2a8&amp;oh=00_AQNQZACSxOMuHA7nu_fAXZNtwBF_3Z1INYok77j5-qQuXw&amp;oe=6AC3380A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0D1AE7-EEDB-C85A-A281-80228B127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1995686"/>
            <a:ext cx="9143999" cy="203095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D0EFEF-30A1-4361-BE86-D91D5724B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2067690"/>
            <a:ext cx="8754876" cy="1872209"/>
          </a:xfrm>
        </p:spPr>
        <p:txBody>
          <a:bodyPr/>
          <a:lstStyle/>
          <a:p>
            <a:pPr algn="ctr"/>
            <a:r>
              <a:rPr lang="en-GB" dirty="0"/>
              <a:t>Oxford 2027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B90F4-555E-3F1B-A9BA-A45B6449F3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/>
            <a:r>
              <a:rPr lang="en-GB" dirty="0"/>
              <a:t>Trinity College</a:t>
            </a:r>
          </a:p>
        </p:txBody>
      </p:sp>
    </p:spTree>
    <p:extLst>
      <p:ext uri="{BB962C8B-B14F-4D97-AF65-F5344CB8AC3E}">
        <p14:creationId xmlns:p14="http://schemas.microsoft.com/office/powerpoint/2010/main" val="2532112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1EE30-968F-C214-3BC6-12B2DC59F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7A908-F6B7-F3C9-443F-94466C89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F797CC-E8B5-56E2-DCDF-57B119D0E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76" b="33703"/>
          <a:stretch>
            <a:fillRect/>
          </a:stretch>
        </p:blipFill>
        <p:spPr>
          <a:xfrm>
            <a:off x="609600" y="438150"/>
            <a:ext cx="3505200" cy="34066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30078E-445A-B0AE-E224-363A442D2982}"/>
              </a:ext>
            </a:extLst>
          </p:cNvPr>
          <p:cNvSpPr txBox="1"/>
          <p:nvPr/>
        </p:nvSpPr>
        <p:spPr>
          <a:xfrm>
            <a:off x="4343400" y="438150"/>
            <a:ext cx="4419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Six-week summer program.</a:t>
            </a:r>
          </a:p>
          <a:p>
            <a:endParaRPr lang="en-US" sz="2000" dirty="0"/>
          </a:p>
          <a:p>
            <a:r>
              <a:rPr lang="en-US" sz="2000" dirty="0"/>
              <a:t>Live and study at perhaps the most famous university in the world.</a:t>
            </a:r>
          </a:p>
          <a:p>
            <a:endParaRPr lang="en-US" sz="2000" dirty="0"/>
          </a:p>
          <a:p>
            <a:r>
              <a:rPr lang="en-US" sz="2000" dirty="0"/>
              <a:t>Take classes with international scholars and experience real student life in England and Europe.</a:t>
            </a:r>
          </a:p>
          <a:p>
            <a:endParaRPr lang="en-US" sz="2000" dirty="0"/>
          </a:p>
          <a:p>
            <a:r>
              <a:rPr lang="en-US" sz="2000" dirty="0"/>
              <a:t>A life-changing experience.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2781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27F7D-CF8E-DAB1-466F-C77A4C2E0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3269-EFAF-6DA4-A128-1319B2561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4" name="Picture 3" descr="A view of Trinity College's Front Quad and chapel tower through its open front gates.">
            <a:extLst>
              <a:ext uri="{FF2B5EF4-FFF2-40B4-BE49-F238E27FC236}">
                <a16:creationId xmlns:a16="http://schemas.microsoft.com/office/drawing/2014/main" id="{5A00AD04-7800-0A38-15D6-F888F8B6F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55" y="514350"/>
            <a:ext cx="7927690" cy="36128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0199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DEFA4-B38B-8418-D03D-9992A739D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37B15-4E56-0A93-608C-238F10995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11EAAC63-90AE-922E-18D1-02E10CE53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55" y="514350"/>
            <a:ext cx="6892289" cy="36009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4248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50D00-2620-A31F-20B1-C4F7378F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B9C4-73C5-C291-CB40-0B01BFD3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3" name="Picture 2" descr="May be an image of text that says 'In honoured memory of Dennis R.DePerro, 21st President of St. Bonaventur New York, USA. A true and faithful ner to Trinity College. 3rd August 2022 University,'">
            <a:extLst>
              <a:ext uri="{FF2B5EF4-FFF2-40B4-BE49-F238E27FC236}">
                <a16:creationId xmlns:a16="http://schemas.microsoft.com/office/drawing/2014/main" id="{C9D01948-2980-D0F8-9837-F80069A8C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940" y="361950"/>
            <a:ext cx="5810120" cy="3949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387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5205D-21A0-0526-610C-89A38A8B0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872B0-4A88-33B4-2B6D-9B14F23C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4" name="Picture 3" descr="May be an image of television and text that says 'SUMMER SCHOOL MEAL TIMES Breakfast (every day) Mon- Fri Sat &amp; Sun 07:30 09:00 08:30 -09:30 Coffee break (AM) Mon -Thurs 10:30 -11:30 Mon- -Thurs 14:30 16:30 Tea break (PM) On Fridays, no refreshments are provided, but refreshments are available to purchase from the Café. Dinner (self-service) Mon Thurs 17:30 18:45'">
            <a:extLst>
              <a:ext uri="{FF2B5EF4-FFF2-40B4-BE49-F238E27FC236}">
                <a16:creationId xmlns:a16="http://schemas.microsoft.com/office/drawing/2014/main" id="{C82AC0DE-4FAD-1445-12EC-A4D447939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610" y="658177"/>
            <a:ext cx="6240499" cy="39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2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DC28FA-28E8-82EA-89C6-8A1ADAB00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9015B-1514-6E74-A63A-71996C33D415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 descr="View image">
            <a:extLst>
              <a:ext uri="{FF2B5EF4-FFF2-40B4-BE49-F238E27FC236}">
                <a16:creationId xmlns:a16="http://schemas.microsoft.com/office/drawing/2014/main" id="{A889F912-4941-1D03-106A-9836E8D59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325" y="361950"/>
            <a:ext cx="3609474" cy="3429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 descr="View image">
            <a:extLst>
              <a:ext uri="{FF2B5EF4-FFF2-40B4-BE49-F238E27FC236}">
                <a16:creationId xmlns:a16="http://schemas.microsoft.com/office/drawing/2014/main" id="{FEE4D2ED-3171-1CA5-7A42-C4E77F972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1950"/>
            <a:ext cx="3918857" cy="3429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62764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53D0F-CA35-AE40-D308-82C22CB1B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C26A4-79D6-A674-400D-DDCE97A942D1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 descr="View image">
            <a:extLst>
              <a:ext uri="{FF2B5EF4-FFF2-40B4-BE49-F238E27FC236}">
                <a16:creationId xmlns:a16="http://schemas.microsoft.com/office/drawing/2014/main" id="{8B107BFF-ABE0-0B3E-9471-E53328AD53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93"/>
          <a:stretch>
            <a:fillRect/>
          </a:stretch>
        </p:blipFill>
        <p:spPr>
          <a:xfrm>
            <a:off x="685800" y="361950"/>
            <a:ext cx="2562225" cy="32385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 descr="View image">
            <a:extLst>
              <a:ext uri="{FF2B5EF4-FFF2-40B4-BE49-F238E27FC236}">
                <a16:creationId xmlns:a16="http://schemas.microsoft.com/office/drawing/2014/main" id="{2CC3F74B-7A9F-9C1F-D99C-D7F0A2793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42900"/>
            <a:ext cx="4343400" cy="32575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68051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EA6A-6819-45C1-3704-DC78818C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" t="10492" r="9019" b="3820"/>
          <a:stretch>
            <a:fillRect/>
          </a:stretch>
        </p:blipFill>
        <p:spPr>
          <a:xfrm>
            <a:off x="2057400" y="590550"/>
            <a:ext cx="4800600" cy="3733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1267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17A7A-5E28-30EC-D218-CC181410E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EC7E1-2498-CE33-0995-3FFBC3F80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3" name="Online Media 2" title="Trinity College undergraduate accommodation tour">
            <a:hlinkClick r:id="" action="ppaction://media"/>
            <a:extLst>
              <a:ext uri="{FF2B5EF4-FFF2-40B4-BE49-F238E27FC236}">
                <a16:creationId xmlns:a16="http://schemas.microsoft.com/office/drawing/2014/main" id="{0B55C019-78D0-17A0-805F-74070D84F5F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90600" y="438150"/>
            <a:ext cx="6762750" cy="382062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93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EA6A-6819-45C1-3704-DC78818C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982333"/>
            <a:ext cx="3276600" cy="2457450"/>
          </a:xfrm>
          <a:prstGeom prst="rect">
            <a:avLst/>
          </a:prstGeom>
        </p:spPr>
      </p:pic>
      <p:pic>
        <p:nvPicPr>
          <p:cNvPr id="2050" name="Picture 2" descr="No alt text provided for this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71550"/>
            <a:ext cx="4228487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971550"/>
            <a:ext cx="3276600" cy="24574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2" descr="No alt text provided for this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0767"/>
            <a:ext cx="4228487" cy="24384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57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C7BFD-029E-A602-C8A9-6A8DCFF2F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01111-A8E1-6DE3-3632-A1E11C317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AF4A8D-A4DF-5848-08A2-D78390AE33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13" t="8559" b="10989"/>
          <a:stretch>
            <a:fillRect/>
          </a:stretch>
        </p:blipFill>
        <p:spPr>
          <a:xfrm>
            <a:off x="304800" y="209551"/>
            <a:ext cx="7883738" cy="3581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4D2545-C769-AA0F-7240-AD9410BFFA99}"/>
              </a:ext>
            </a:extLst>
          </p:cNvPr>
          <p:cNvSpPr/>
          <p:nvPr/>
        </p:nvSpPr>
        <p:spPr>
          <a:xfrm>
            <a:off x="6553200" y="3486150"/>
            <a:ext cx="838200" cy="2286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7B8503-7781-3061-19CC-9CC5DCF878D9}"/>
              </a:ext>
            </a:extLst>
          </p:cNvPr>
          <p:cNvSpPr txBox="1"/>
          <p:nvPr/>
        </p:nvSpPr>
        <p:spPr>
          <a:xfrm>
            <a:off x="1295400" y="1197563"/>
            <a:ext cx="5334000" cy="1754326"/>
          </a:xfrm>
          <a:prstGeom prst="rect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Dr. Ritchie was involved in the development of the Oxford-AstraZeneca COVID-19 vaccine, playing a leading role in the manufacturing process for the vaccine that has seen at least 6 million lives saved through the manufacture and distribution of over 3 billion doses in 170 countries. </a:t>
            </a:r>
          </a:p>
        </p:txBody>
      </p:sp>
    </p:spTree>
    <p:extLst>
      <p:ext uri="{BB962C8B-B14F-4D97-AF65-F5344CB8AC3E}">
        <p14:creationId xmlns:p14="http://schemas.microsoft.com/office/powerpoint/2010/main" val="308977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F9BF7-390E-7FB0-1341-B3560AD1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483D-5065-0974-DEEE-56DDD064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866F03-14E5-082A-942B-17D7BECEA4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00" t="38148" r="5832" b="17407"/>
          <a:stretch>
            <a:fillRect/>
          </a:stretch>
        </p:blipFill>
        <p:spPr>
          <a:xfrm>
            <a:off x="304800" y="514350"/>
            <a:ext cx="5181600" cy="2286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IMG_3774 - Trim">
            <a:hlinkClick r:id="" action="ppaction://media"/>
            <a:extLst>
              <a:ext uri="{FF2B5EF4-FFF2-40B4-BE49-F238E27FC236}">
                <a16:creationId xmlns:a16="http://schemas.microsoft.com/office/drawing/2014/main" id="{F187C29B-9850-3B42-72CF-2087A74810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514350"/>
            <a:ext cx="2047246" cy="36385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076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F711F-11AB-EAAB-950F-14B62A01C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3688-A45F-343F-F872-1CCEBAB1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30AE85-7393-B6CC-1709-1D26E2FA26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519"/>
          <a:stretch>
            <a:fillRect/>
          </a:stretch>
        </p:blipFill>
        <p:spPr>
          <a:xfrm>
            <a:off x="228599" y="438150"/>
            <a:ext cx="846684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2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F9BF7-390E-7FB0-1341-B3560AD1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483D-5065-0974-DEEE-56DDD064EA7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4C556A-B7C4-1DF9-231B-C324BA5145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666" t="23333" r="5000" b="41111"/>
          <a:stretch>
            <a:fillRect/>
          </a:stretch>
        </p:blipFill>
        <p:spPr>
          <a:xfrm>
            <a:off x="381000" y="285750"/>
            <a:ext cx="5334000" cy="1828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10182B-EA5D-FC99-6C72-5A71E85469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5833" t="29259" r="5000" b="32223"/>
          <a:stretch>
            <a:fillRect/>
          </a:stretch>
        </p:blipFill>
        <p:spPr>
          <a:xfrm>
            <a:off x="381000" y="2343150"/>
            <a:ext cx="5334000" cy="19532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bona students">
            <a:hlinkClick r:id="" action="ppaction://media"/>
            <a:extLst>
              <a:ext uri="{FF2B5EF4-FFF2-40B4-BE49-F238E27FC236}">
                <a16:creationId xmlns:a16="http://schemas.microsoft.com/office/drawing/2014/main" id="{3ABE0C5D-B65B-97A0-F889-5E53E47647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9800" y="285750"/>
            <a:ext cx="2256636" cy="40106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3445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F9BF7-390E-7FB0-1341-B3560AD1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483D-5065-0974-DEEE-56DDD064EA7A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28575">
            <a:solidFill>
              <a:schemeClr val="tx1"/>
            </a:solidFill>
          </a:ln>
        </p:spPr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22168-5595-BEB2-6915-AC9D1D149D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33" t="30741" r="5000" b="24815"/>
          <a:stretch>
            <a:fillRect/>
          </a:stretch>
        </p:blipFill>
        <p:spPr>
          <a:xfrm>
            <a:off x="271567" y="438150"/>
            <a:ext cx="4147819" cy="1752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BA2330-163C-0AC1-8514-C3A97945B2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66" t="30741" r="5000" b="26296"/>
          <a:stretch>
            <a:fillRect/>
          </a:stretch>
        </p:blipFill>
        <p:spPr>
          <a:xfrm>
            <a:off x="4495800" y="438150"/>
            <a:ext cx="4230412" cy="17526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85BBAF-A536-F83F-A28A-8F1BE14963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666" t="40043" r="5945" b="29260"/>
          <a:stretch>
            <a:fillRect/>
          </a:stretch>
        </p:blipFill>
        <p:spPr>
          <a:xfrm>
            <a:off x="1948241" y="2495550"/>
            <a:ext cx="5247517" cy="157892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83970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1EA6A-6819-45C1-3704-DC78818C7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</a:p>
        </p:txBody>
      </p:sp>
      <p:pic>
        <p:nvPicPr>
          <p:cNvPr id="3" name="Picture 2" descr="View image">
            <a:extLst>
              <a:ext uri="{FF2B5EF4-FFF2-40B4-BE49-F238E27FC236}">
                <a16:creationId xmlns:a16="http://schemas.microsoft.com/office/drawing/2014/main" id="{2488C03E-68C2-1CE6-9F1E-7218C6CB12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162"/>
          <a:stretch>
            <a:fillRect/>
          </a:stretch>
        </p:blipFill>
        <p:spPr>
          <a:xfrm>
            <a:off x="561937" y="590550"/>
            <a:ext cx="8020126" cy="32004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80278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62151-AF8B-145A-E844-0EBE1A577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698B5-BB93-3E39-4A59-DD354C7BF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DB982B-BEC4-3162-CEE7-71E48210CC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4" t="3404" r="7206" b="2979"/>
          <a:stretch>
            <a:fillRect/>
          </a:stretch>
        </p:blipFill>
        <p:spPr>
          <a:xfrm>
            <a:off x="2819400" y="285750"/>
            <a:ext cx="3352801" cy="4191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19763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250C6-E08B-2163-082D-F92A89EAE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84AA-DCA6-AEE2-DFF5-269288E5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 descr="A person standing at a podium&#10;&#10;AI-generated content may be incorrect.">
            <a:extLst>
              <a:ext uri="{FF2B5EF4-FFF2-40B4-BE49-F238E27FC236}">
                <a16:creationId xmlns:a16="http://schemas.microsoft.com/office/drawing/2014/main" id="{74ED0E26-345D-471A-96C2-7ABE98AD09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61950"/>
            <a:ext cx="4572000" cy="395193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8910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A05D5-755E-9AE7-8E26-EBAAF7CF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6E3F-D04F-0098-7395-218746D6C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3" name="Picture 2" descr="View image">
            <a:extLst>
              <a:ext uri="{FF2B5EF4-FFF2-40B4-BE49-F238E27FC236}">
                <a16:creationId xmlns:a16="http://schemas.microsoft.com/office/drawing/2014/main" id="{7941FFB4-9CCF-6348-AE8D-6220BD11F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15" y="361950"/>
            <a:ext cx="5095569" cy="3949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26666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44A55-82BF-9EF7-66B1-EEA69553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3546-874F-6E9B-95DA-27BB82DF7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3" name="Picture 2" descr="View image">
            <a:extLst>
              <a:ext uri="{FF2B5EF4-FFF2-40B4-BE49-F238E27FC236}">
                <a16:creationId xmlns:a16="http://schemas.microsoft.com/office/drawing/2014/main" id="{48A6DEE0-0782-09A5-F583-E1350E09F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427" y="438150"/>
            <a:ext cx="5905145" cy="394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666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BE90A-73FF-E99F-83FF-CB654C959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4E3C-001E-DB5A-5358-8FBF3741B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05F52-3FED-B450-1C7D-5BAABFC59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6669"/>
            <a:ext cx="5096256" cy="33832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92D3A9-8589-8F7B-EB08-3F0CED7A63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606669"/>
            <a:ext cx="3119362" cy="338328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6402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A3A15-DF78-C649-2870-7F4514FB8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F69B-8272-E620-8535-9DC16884B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5D5A08-AE8C-B707-317E-FEF9C233B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09550"/>
            <a:ext cx="5183879" cy="42641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80337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9BE5B-62E5-ED7D-6A22-A723083AB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4FDE6-13B2-C403-3ECE-BC46DA48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3" name="Picture 2" descr="View image">
            <a:extLst>
              <a:ext uri="{FF2B5EF4-FFF2-40B4-BE49-F238E27FC236}">
                <a16:creationId xmlns:a16="http://schemas.microsoft.com/office/drawing/2014/main" id="{92C2C6A2-1189-5417-F430-C665F60FA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791" y="285750"/>
            <a:ext cx="3052418" cy="3949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49132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47180-B644-16FC-2D3D-61B177D9E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9E159-D735-73A2-A38D-91DC5C7FB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pic>
        <p:nvPicPr>
          <p:cNvPr id="5" name="Picture 4" descr="A group of people posing for a photo in front of a clock tower&#10;&#10;AI-generated content may be incorrect.">
            <a:extLst>
              <a:ext uri="{FF2B5EF4-FFF2-40B4-BE49-F238E27FC236}">
                <a16:creationId xmlns:a16="http://schemas.microsoft.com/office/drawing/2014/main" id="{59B8F8C7-8321-4AA9-4494-68EB9F8435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66749"/>
            <a:ext cx="4419600" cy="31150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 descr="A person standing in front of a tall tower&#10;&#10;AI-generated content may be incorrect.">
            <a:extLst>
              <a:ext uri="{FF2B5EF4-FFF2-40B4-BE49-F238E27FC236}">
                <a16:creationId xmlns:a16="http://schemas.microsoft.com/office/drawing/2014/main" id="{C3682AFB-5807-9D15-D8D1-D609828C1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666750"/>
            <a:ext cx="2317547" cy="3105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13005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4592E-BC4F-CD45-9A10-9795B1FCF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B855-9E1B-1C94-89AB-40AFC7E1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Trinity College at Oxford University</a:t>
            </a:r>
          </a:p>
        </p:txBody>
      </p:sp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84C5CF39-814D-7D86-4AFA-7810CE188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100" y="438150"/>
            <a:ext cx="2961800" cy="39490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57564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D0EFEF-30A1-4361-BE86-D91D5724B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657600" y="7448550"/>
            <a:ext cx="8754876" cy="1872209"/>
          </a:xfrm>
        </p:spPr>
        <p:txBody>
          <a:bodyPr/>
          <a:lstStyle/>
          <a:p>
            <a:pPr algn="ctr"/>
            <a:r>
              <a:rPr lang="en-GB" dirty="0"/>
              <a:t>Francis E. Kelley Oxford Program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B90F4-555E-3F1B-A9BA-A45B6449F3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algn="ctr"/>
            <a:r>
              <a:rPr lang="en-US" dirty="0"/>
              <a:t>sbu.edu/oxford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1656711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Mike Jones-Kelley, Program Director: mjoneske@sbu.edu</a:t>
            </a:r>
          </a:p>
          <a:p>
            <a:endParaRPr lang="en-US" sz="2400" dirty="0"/>
          </a:p>
          <a:p>
            <a:r>
              <a:rPr lang="en-US" sz="2400" dirty="0"/>
              <a:t>Anne W. Lee, Associate Director: alee@sbu.edu</a:t>
            </a:r>
          </a:p>
          <a:p>
            <a:endParaRPr lang="en-US" sz="2400" dirty="0"/>
          </a:p>
          <a:p>
            <a:r>
              <a:rPr lang="en-US" sz="2400" dirty="0"/>
              <a:t>Richard A. Lee, Assistant </a:t>
            </a:r>
            <a:r>
              <a:rPr lang="en-US" sz="2400"/>
              <a:t>Director: rlee@sbu.edu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85750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669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996a9d6f-bd47-4365-8224-e32e6c0ab2f5"/>
</p:tagLst>
</file>

<file path=ppt/theme/theme1.xml><?xml version="1.0" encoding="utf-8"?>
<a:theme xmlns:a="http://schemas.openxmlformats.org/drawingml/2006/main" name="Readable Layouts">
  <a:themeElements>
    <a:clrScheme name="CTL Brand Colours">
      <a:dk1>
        <a:srgbClr val="0E2345"/>
      </a:dk1>
      <a:lt1>
        <a:srgbClr val="F2F2F2"/>
      </a:lt1>
      <a:dk2>
        <a:srgbClr val="0E2345"/>
      </a:dk2>
      <a:lt2>
        <a:srgbClr val="FFFFFF"/>
      </a:lt2>
      <a:accent1>
        <a:srgbClr val="002147"/>
      </a:accent1>
      <a:accent2>
        <a:srgbClr val="FC8422"/>
      </a:accent2>
      <a:accent3>
        <a:srgbClr val="4AA564"/>
      </a:accent3>
      <a:accent4>
        <a:srgbClr val="FFB414"/>
      </a:accent4>
      <a:accent5>
        <a:srgbClr val="0071BC"/>
      </a:accent5>
      <a:accent6>
        <a:srgbClr val="337245"/>
      </a:accent6>
      <a:hlink>
        <a:srgbClr val="5BCB7B"/>
      </a:hlink>
      <a:folHlink>
        <a:srgbClr val="5BCB7B"/>
      </a:folHlink>
    </a:clrScheme>
    <a:fontScheme name="SBS 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 Readable and accessible PowerPoint template.potx" id="{7A5B9FD2-1BC7-413E-B8E2-391FF7F88C1B}" vid="{17136ECC-EFA8-49C2-B00A-2F2F8EADB3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B2D7CC11E21745BF89C7C023F57821" ma:contentTypeVersion="15" ma:contentTypeDescription="Create a new document." ma:contentTypeScope="" ma:versionID="0524368c4cd763ad91a8e08a282ee6e0">
  <xsd:schema xmlns:xsd="http://www.w3.org/2001/XMLSchema" xmlns:xs="http://www.w3.org/2001/XMLSchema" xmlns:p="http://schemas.microsoft.com/office/2006/metadata/properties" xmlns:ns3="93b44b1a-0547-48ac-b348-3b9db5ce2cc5" targetNamespace="http://schemas.microsoft.com/office/2006/metadata/properties" ma:root="true" ma:fieldsID="b43b0840c61f29f8a7dcf9d681b21cee" ns3:_="">
    <xsd:import namespace="93b44b1a-0547-48ac-b348-3b9db5ce2cc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44b1a-0547-48ac-b348-3b9db5ce2c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93b44b1a-0547-48ac-b348-3b9db5ce2cc5" xsi:nil="true"/>
    <_activity xmlns="93b44b1a-0547-48ac-b348-3b9db5ce2cc5" xsi:nil="true"/>
  </documentManagement>
</p:properties>
</file>

<file path=customXml/itemProps1.xml><?xml version="1.0" encoding="utf-8"?>
<ds:datastoreItem xmlns:ds="http://schemas.openxmlformats.org/officeDocument/2006/customXml" ds:itemID="{8893476B-80DD-4B15-B9B8-7FBE80BB01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2A9683-C864-4821-BFB4-8B9B304050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b44b1a-0547-48ac-b348-3b9db5ce2c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CA7954-E4C4-48B6-9B2F-1BB73335885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93b44b1a-0547-48ac-b348-3b9db5ce2cc5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 Readable and accessible PowerPoint template</Template>
  <TotalTime>1427</TotalTime>
  <Words>263</Words>
  <Application>Microsoft Office PowerPoint</Application>
  <PresentationFormat>On-screen Show (16:9)</PresentationFormat>
  <Paragraphs>44</Paragraphs>
  <Slides>27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Courier New</vt:lpstr>
      <vt:lpstr>Wingdings</vt:lpstr>
      <vt:lpstr>Readable Layouts</vt:lpstr>
      <vt:lpstr>Oxford 2027</vt:lpstr>
      <vt:lpstr>sbu.edu/oxford</vt:lpstr>
      <vt:lpstr>Trinity College at Oxford University</vt:lpstr>
      <vt:lpstr>Trinity College at Oxford University</vt:lpstr>
      <vt:lpstr>Trinity College at Oxford University</vt:lpstr>
      <vt:lpstr>Trinity College at Oxford University</vt:lpstr>
      <vt:lpstr>sbu.edu/oxford</vt:lpstr>
      <vt:lpstr>sbu.edu/oxford</vt:lpstr>
      <vt:lpstr>Trinity College at Oxford University</vt:lpstr>
      <vt:lpstr>Trinity College at Oxford University</vt:lpstr>
      <vt:lpstr>sbu.edu/oxford</vt:lpstr>
      <vt:lpstr>sbu.edu/oxford</vt:lpstr>
      <vt:lpstr>sbu.edu/oxford</vt:lpstr>
      <vt:lpstr>sbu.edu/oxford</vt:lpstr>
      <vt:lpstr>sbu.edu/oxford</vt:lpstr>
      <vt:lpstr>sbu.edu/oxford</vt:lpstr>
      <vt:lpstr>sbu.edu/oxford</vt:lpstr>
      <vt:lpstr>Trinity College at Oxford University</vt:lpstr>
      <vt:lpstr>sbu.edu/oxford</vt:lpstr>
      <vt:lpstr>sbu.edu/oxford</vt:lpstr>
      <vt:lpstr>sbu.edu/oxford</vt:lpstr>
      <vt:lpstr>Trinity College at Oxford University</vt:lpstr>
      <vt:lpstr>sbu.edu/oxford</vt:lpstr>
      <vt:lpstr>sbu.edu/oxford</vt:lpstr>
      <vt:lpstr>sbu.edu/oxford</vt:lpstr>
      <vt:lpstr>Trinity College at Oxford University</vt:lpstr>
      <vt:lpstr>Francis E. Kelley Oxford Program</vt:lpstr>
    </vt:vector>
  </TitlesOfParts>
  <Company>sbu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Lee, Richard A.</dc:creator>
  <cp:lastModifiedBy>Richard Lee</cp:lastModifiedBy>
  <cp:revision>22</cp:revision>
  <cp:lastPrinted>2013-07-02T11:13:09Z</cp:lastPrinted>
  <dcterms:created xsi:type="dcterms:W3CDTF">2024-09-11T23:26:53Z</dcterms:created>
  <dcterms:modified xsi:type="dcterms:W3CDTF">2026-10-27T20:24:26Z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0x01010091B2D7CC11E21745BF89C7C023F57821</vt:lpwstr>
  </property>
  <property fmtid="{D5CDD505-2E9C-101B-9397-08002B2CF9AE}" pid="3" name="MediaServiceImageTags">
    <vt:lpwstr/>
  </property>
</Properties>
</file>